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289F-FB6D-4F0C-9006-8E12DE77390E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2F65-6BAB-44B3-A8DB-0531D1449A5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289F-FB6D-4F0C-9006-8E12DE77390E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2F65-6BAB-44B3-A8DB-0531D1449A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289F-FB6D-4F0C-9006-8E12DE77390E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2F65-6BAB-44B3-A8DB-0531D1449A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289F-FB6D-4F0C-9006-8E12DE77390E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2F65-6BAB-44B3-A8DB-0531D1449A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289F-FB6D-4F0C-9006-8E12DE77390E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2F65-6BAB-44B3-A8DB-0531D1449A5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289F-FB6D-4F0C-9006-8E12DE77390E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2F65-6BAB-44B3-A8DB-0531D1449A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289F-FB6D-4F0C-9006-8E12DE77390E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2F65-6BAB-44B3-A8DB-0531D1449A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289F-FB6D-4F0C-9006-8E12DE77390E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2F65-6BAB-44B3-A8DB-0531D1449A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289F-FB6D-4F0C-9006-8E12DE77390E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2F65-6BAB-44B3-A8DB-0531D1449A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289F-FB6D-4F0C-9006-8E12DE77390E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52F65-6BAB-44B3-A8DB-0531D1449A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289F-FB6D-4F0C-9006-8E12DE77390E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652F65-6BAB-44B3-A8DB-0531D1449A5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89289F-FB6D-4F0C-9006-8E12DE77390E}" type="datetimeFigureOut">
              <a:rPr lang="ru-RU" smtClean="0"/>
              <a:t>14.04.2014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652F65-6BAB-44B3-A8DB-0531D1449A5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12776"/>
            <a:ext cx="8892480" cy="1563030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Рад</a:t>
            </a:r>
            <a:r>
              <a:rPr lang="uk-UA" sz="60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іоактивність</a:t>
            </a:r>
            <a:r>
              <a:rPr lang="uk-UA" sz="6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добро чи зло?</a:t>
            </a:r>
            <a:endParaRPr lang="ru-RU" sz="6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pic>
        <p:nvPicPr>
          <p:cNvPr id="4" name="Рисунок 3" descr="ionizingradiationsymbol.jp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3140968"/>
            <a:ext cx="3907904" cy="3431941"/>
          </a:xfrm>
          <a:prstGeom prst="rect">
            <a:avLst/>
          </a:prstGeom>
        </p:spPr>
      </p:pic>
    </p:spTree>
  </p:cSld>
  <p:clrMapOvr>
    <a:masterClrMapping/>
  </p:clrMapOvr>
  <p:transition spd="slow">
    <p:spli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72400" cy="1362456"/>
          </a:xfrm>
        </p:spPr>
        <p:txBody>
          <a:bodyPr/>
          <a:lstStyle/>
          <a:p>
            <a:pPr algn="ctr"/>
            <a:r>
              <a:rPr lang="uk-UA" sz="4800" dirty="0" smtClean="0"/>
              <a:t>Радіація добре чи погано?</a:t>
            </a:r>
            <a:endParaRPr lang="ru-RU" sz="4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51520" y="1844824"/>
            <a:ext cx="6768752" cy="4752528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>
                <a:latin typeface="Century" pitchFamily="18" charset="0"/>
              </a:rPr>
              <a:t>З одного боку радіація , тобто АЕС це добре. Величезна енергія з допомогою розпаду радіоактивних речовин виділяється , а потім перетворюється на електрику. Все добре , якщо про реакторі стежити і охолоджувати продукти розпаду урану ( </a:t>
            </a:r>
            <a:r>
              <a:rPr lang="en-US" dirty="0" smtClean="0">
                <a:latin typeface="Century" pitchFamily="18" charset="0"/>
              </a:rPr>
              <a:t>U) , </a:t>
            </a:r>
            <a:r>
              <a:rPr lang="uk-UA" dirty="0" smtClean="0">
                <a:latin typeface="Century" pitchFamily="18" charset="0"/>
              </a:rPr>
              <a:t>полонію ( </a:t>
            </a:r>
            <a:r>
              <a:rPr lang="uk-UA" dirty="0" err="1" smtClean="0">
                <a:latin typeface="Century" pitchFamily="18" charset="0"/>
              </a:rPr>
              <a:t>Ро</a:t>
            </a:r>
            <a:r>
              <a:rPr lang="uk-UA" dirty="0" smtClean="0">
                <a:latin typeface="Century" pitchFamily="18" charset="0"/>
              </a:rPr>
              <a:t> ) , радій (</a:t>
            </a:r>
            <a:r>
              <a:rPr lang="en-US" dirty="0" smtClean="0">
                <a:latin typeface="Century" pitchFamily="18" charset="0"/>
              </a:rPr>
              <a:t>Ra ) . </a:t>
            </a:r>
            <a:r>
              <a:rPr lang="uk-UA" dirty="0" smtClean="0">
                <a:latin typeface="Century" pitchFamily="18" charset="0"/>
              </a:rPr>
              <a:t>Якщо його не охолоджувати , то величезна кількість смертельних парів надійде в навколишнє середовище а це вже погано.</a:t>
            </a:r>
            <a:br>
              <a:rPr lang="uk-UA" dirty="0" smtClean="0">
                <a:latin typeface="Century" pitchFamily="18" charset="0"/>
              </a:rPr>
            </a:br>
            <a:r>
              <a:rPr lang="uk-UA" dirty="0" smtClean="0">
                <a:latin typeface="Century" pitchFamily="18" charset="0"/>
              </a:rPr>
              <a:t>       Радіація може служити не тільки другом людства , але і ворогом . Могутні держави , такі як колишня СРСР і США , хотіли показати свою міць перед противником , створюючи все більше і більше ядерних бомб. Тепер , коли холодна війна закінчилася , ядерні бомби , радіаційне зброю ніде зберігати , їх закопують під земля , даючи їй опромінитися , їх скидають у морські глибини , даючи океану (і природі) відчути , що нам байдуже її присутність серед нас , що використовують ресурси як хочемо .</a:t>
            </a:r>
          </a:p>
          <a:p>
            <a:endParaRPr lang="ru-RU" dirty="0"/>
          </a:p>
        </p:txBody>
      </p:sp>
      <p:pic>
        <p:nvPicPr>
          <p:cNvPr id="5" name="Рисунок 4" descr="ьтбт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5229200"/>
            <a:ext cx="1818869" cy="1440160"/>
          </a:xfrm>
          <a:prstGeom prst="rect">
            <a:avLst/>
          </a:prstGeom>
        </p:spPr>
      </p:pic>
    </p:spTree>
  </p:cSld>
  <p:clrMapOvr>
    <a:masterClrMapping/>
  </p:clrMapOvr>
  <p:transition spd="slow">
    <p:spli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Радіоактивність, як метод виживання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тисячі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боролася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існування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вижила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епідеміях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голодоморах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п'ятнадцяти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тисячах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воєн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сама ж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розв'язала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Вижила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завжди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вірила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краще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Заради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розвивала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науку, культуру, медицину,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ось через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хибні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моральні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духовне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зубожіння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деградацію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екологічної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свідомості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совісті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знову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опинилися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порозі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нового,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найжахливішого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виживання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езымянный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47864" y="3429000"/>
            <a:ext cx="5366036" cy="32403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0" name="Рисунок 9" descr="radioactivity_240_2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4293096"/>
            <a:ext cx="2286000" cy="191452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2" name="Прямоугольник 11"/>
          <p:cNvSpPr/>
          <p:nvPr/>
        </p:nvSpPr>
        <p:spPr>
          <a:xfrm>
            <a:off x="1907704" y="0"/>
            <a:ext cx="476266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називається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радіоактивністю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59632" y="1988840"/>
            <a:ext cx="64087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Самочинне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перетворення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нестійких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атомних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 ядер у ядра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інших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елементів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, яке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супроводжується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випусканням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частинок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або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гамма-квантів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3851920" y="1340768"/>
            <a:ext cx="648072" cy="72008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spli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 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979712" y="260648"/>
            <a:ext cx="46085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 таке ізотопи? 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3851920" y="908720"/>
            <a:ext cx="648072" cy="79208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87624" y="1700808"/>
            <a:ext cx="64807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Хімічні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елемени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відрізняються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масовими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числам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мають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один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той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самий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заряд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атомних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ядер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тому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займають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одне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саме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таблиці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Д.Менделєєва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 descr="12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861048"/>
            <a:ext cx="3456384" cy="259488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7" name="Рисунок 6" descr="pictu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06269">
            <a:off x="3086871" y="4393055"/>
            <a:ext cx="2592288" cy="19442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Рисунок 7" descr="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117043">
            <a:off x="5863107" y="3982736"/>
            <a:ext cx="2920719" cy="219053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>
    <p:spli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Використання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джерел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іонізуючого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випромінювання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772816"/>
            <a:ext cx="5544616" cy="48013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^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Використання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атомної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енергії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будова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АЕС 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Медики</a:t>
            </a:r>
            <a:r>
              <a:rPr lang="ru-RU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вивчити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питання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обміну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речовин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організмі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зокрема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поведінку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шляхи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міграції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нагромадження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цукру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інсуліну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глюкози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процеси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всмоктування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травлення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білків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жирів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вуглеводів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виміряти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швидкість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кровотоку,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дослідити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механізм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фотосинтезу.</a:t>
            </a:r>
            <a:b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^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Спеціалісти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сільського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господарства</a:t>
            </a:r>
            <a:r>
              <a:rPr lang="ru-RU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складання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технологічних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карт для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використання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добрив для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підживлення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рослин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встановлюються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елементи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ґрунті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краще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засвоюються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тими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іншими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рослинами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мічені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атоми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допомагають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діагностиці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захворювань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рідкісних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цінних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тварин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^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Спеціалісти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різних</a:t>
            </a:r>
            <a:r>
              <a:rPr lang="ru-RU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виробництв</a:t>
            </a:r>
            <a:r>
              <a:rPr lang="ru-RU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металурги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текстильники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виробничі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дефектологи,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спеціалісти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вимірювальних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приладів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Radiation_-_Radiatii_ionizante_si_radiatii_neionizant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2204864"/>
            <a:ext cx="3096344" cy="4332709"/>
          </a:xfrm>
          <a:prstGeom prst="rect">
            <a:avLst/>
          </a:prstGeom>
        </p:spPr>
      </p:pic>
    </p:spTree>
  </p:cSld>
  <p:clrMapOvr>
    <a:masterClrMapping/>
  </p:clrMapOvr>
  <p:transition spd="slow">
    <p:spli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ьтбт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95521" y="4285891"/>
            <a:ext cx="3248479" cy="257210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305800" cy="1143000"/>
          </a:xfrm>
        </p:spPr>
        <p:txBody>
          <a:bodyPr/>
          <a:lstStyle/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Радіація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здоров’я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196752"/>
            <a:ext cx="804664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cs typeface="Aharoni" pitchFamily="2" charset="-79"/>
              </a:rPr>
              <a:t>       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В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основі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діагностики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багатьох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захворювань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лежить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чудова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особливість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органів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нагромаджувати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у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своїх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тканинах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деякі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хімічні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речовини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.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Відомо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,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що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щитовидна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залоза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нагромаджує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йод,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кісткова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тканина - фосфор,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кальцій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і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стронцій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,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печінка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-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деякі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барвники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. Для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виявлення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інших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захворювань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організму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застосовують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також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ізотопи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марганцю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,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міді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,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миш'яку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,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гелію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.</a:t>
            </a:r>
            <a:b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</a:b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/>
            </a:r>
            <a:b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</a:br>
            <a:r>
              <a:rPr lang="ru-RU" sz="2200" i="1" dirty="0" smtClean="0">
                <a:solidFill>
                  <a:srgbClr val="002060"/>
                </a:solidFill>
                <a:cs typeface="Aharoni" pitchFamily="2" charset="-79"/>
              </a:rPr>
              <a:t>^ </a:t>
            </a:r>
            <a:r>
              <a:rPr lang="ru-RU" sz="2200" b="1" dirty="0" err="1" smtClean="0">
                <a:solidFill>
                  <a:srgbClr val="002060"/>
                </a:solidFill>
                <a:cs typeface="Aharoni" pitchFamily="2" charset="-79"/>
              </a:rPr>
              <a:t>Радіаційна</a:t>
            </a:r>
            <a:r>
              <a:rPr lang="ru-RU" sz="2200" b="1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b="1" dirty="0" err="1" smtClean="0">
                <a:solidFill>
                  <a:srgbClr val="002060"/>
                </a:solidFill>
                <a:cs typeface="Aharoni" pitchFamily="2" charset="-79"/>
              </a:rPr>
              <a:t>терапія</a:t>
            </a:r>
            <a:r>
              <a:rPr lang="ru-RU" sz="2200" b="1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повідомлення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учні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/>
            </a:r>
            <a:b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</a:b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/>
            </a:r>
            <a:b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</a:b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злоякісних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пухлин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посідає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одне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з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перших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місць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у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застосуванні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ізотопів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з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лікувальною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метою Для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руйнувавши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ракових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клітин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застосовують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радіаційне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випромінювання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. Цей метод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дістав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назву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"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безкровна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cs typeface="Aharoni" pitchFamily="2" charset="-79"/>
              </a:rPr>
              <a:t>хірургія</a:t>
            </a: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>"</a:t>
            </a:r>
            <a:b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</a:br>
            <a: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  <a:t/>
            </a:r>
            <a:br>
              <a:rPr lang="ru-RU" sz="2200" dirty="0" smtClean="0">
                <a:solidFill>
                  <a:srgbClr val="002060"/>
                </a:solidFill>
                <a:cs typeface="Aharoni" pitchFamily="2" charset="-79"/>
              </a:rPr>
            </a:br>
            <a:r>
              <a:rPr lang="ru-RU" sz="2200" i="1" dirty="0" smtClean="0">
                <a:solidFill>
                  <a:srgbClr val="002060"/>
                </a:solidFill>
                <a:cs typeface="Aharoni" pitchFamily="2" charset="-79"/>
              </a:rPr>
              <a:t>^ </a:t>
            </a:r>
            <a:r>
              <a:rPr lang="ru-RU" sz="2200" b="1" i="1" dirty="0" err="1" smtClean="0">
                <a:solidFill>
                  <a:srgbClr val="002060"/>
                </a:solidFill>
                <a:cs typeface="Aharoni" pitchFamily="2" charset="-79"/>
              </a:rPr>
              <a:t>Хвороби</a:t>
            </a:r>
            <a:r>
              <a:rPr lang="ru-RU" sz="2200" b="1" i="1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b="1" i="1" dirty="0" err="1" smtClean="0">
                <a:solidFill>
                  <a:srgbClr val="002060"/>
                </a:solidFill>
                <a:cs typeface="Aharoni" pitchFamily="2" charset="-79"/>
              </a:rPr>
              <a:t>пов’язані</a:t>
            </a:r>
            <a:r>
              <a:rPr lang="ru-RU" sz="2200" b="1" i="1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b="1" i="1" dirty="0" err="1" smtClean="0">
                <a:solidFill>
                  <a:srgbClr val="002060"/>
                </a:solidFill>
                <a:cs typeface="Aharoni" pitchFamily="2" charset="-79"/>
              </a:rPr>
              <a:t>з</a:t>
            </a:r>
            <a:r>
              <a:rPr lang="ru-RU" sz="2200" b="1" i="1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r>
              <a:rPr lang="ru-RU" sz="2200" b="1" i="1" dirty="0" err="1" smtClean="0">
                <a:solidFill>
                  <a:srgbClr val="002060"/>
                </a:solidFill>
                <a:cs typeface="Aharoni" pitchFamily="2" charset="-79"/>
              </a:rPr>
              <a:t>радіацією</a:t>
            </a:r>
            <a:r>
              <a:rPr lang="ru-RU" sz="2200" b="1" dirty="0" smtClean="0">
                <a:solidFill>
                  <a:srgbClr val="002060"/>
                </a:solidFill>
                <a:cs typeface="Aharoni" pitchFamily="2" charset="-79"/>
              </a:rPr>
              <a:t> </a:t>
            </a:r>
            <a:endParaRPr lang="ru-RU" sz="2200" b="1" dirty="0">
              <a:solidFill>
                <a:srgbClr val="002060"/>
              </a:solidFill>
              <a:cs typeface="Aharoni" pitchFamily="2" charset="-79"/>
            </a:endParaRPr>
          </a:p>
        </p:txBody>
      </p:sp>
    </p:spTree>
  </p:cSld>
  <p:clrMapOvr>
    <a:masterClrMapping/>
  </p:clrMapOvr>
  <p:transition spd="slow">
    <p:spli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Екологічні</a:t>
            </a:r>
            <a:r>
              <a:rPr lang="ru-RU" b="1" dirty="0" smtClean="0"/>
              <a:t> лиха,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пов’язані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радіацією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628800"/>
            <a:ext cx="46085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Чорнобильська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атомна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електростанція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(ЧАЕС)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 — у м.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Прип’ять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(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Київська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обл.) на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ній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у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квітні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1986 року сталась одна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найбільших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в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історії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людства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техногенна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катастрофа (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Чорнобильська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аварія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),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внаслідок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чого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тривали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тривають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досі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значні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трудоємні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капіталоємні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аварійні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роботи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, заходи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з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реабілітації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постраждалих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територій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(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т.зв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.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Чорнобильська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зона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)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населення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, яке на них проживало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проживає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Batang" pitchFamily="18" charset="-127"/>
              </a:rPr>
              <a:t>.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Batang" pitchFamily="18" charset="-127"/>
            </a:endParaRPr>
          </a:p>
        </p:txBody>
      </p:sp>
      <p:pic>
        <p:nvPicPr>
          <p:cNvPr id="4" name="Рисунок 3" descr="9004511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1916832"/>
            <a:ext cx="3489203" cy="374441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79512" y="5301208"/>
            <a:ext cx="4536504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0070C0"/>
                </a:solidFill>
              </a:rPr>
              <a:t>Як </a:t>
            </a:r>
            <a:r>
              <a:rPr lang="ru-RU" sz="1400" dirty="0" err="1" smtClean="0">
                <a:solidFill>
                  <a:srgbClr val="0070C0"/>
                </a:solidFill>
              </a:rPr>
              <a:t>бачимо</a:t>
            </a:r>
            <a:r>
              <a:rPr lang="ru-RU" sz="1400" dirty="0" smtClean="0">
                <a:solidFill>
                  <a:srgbClr val="0070C0"/>
                </a:solidFill>
              </a:rPr>
              <a:t>, </a:t>
            </a:r>
            <a:r>
              <a:rPr lang="ru-RU" sz="1400" dirty="0" err="1" smtClean="0">
                <a:solidFill>
                  <a:srgbClr val="0070C0"/>
                </a:solidFill>
              </a:rPr>
              <a:t>екологічна</a:t>
            </a:r>
            <a:r>
              <a:rPr lang="ru-RU" sz="1400" dirty="0" smtClean="0">
                <a:solidFill>
                  <a:srgbClr val="0070C0"/>
                </a:solidFill>
              </a:rPr>
              <a:t> криза </a:t>
            </a:r>
            <a:r>
              <a:rPr lang="ru-RU" sz="1400" dirty="0" err="1" smtClean="0">
                <a:solidFill>
                  <a:srgbClr val="0070C0"/>
                </a:solidFill>
              </a:rPr>
              <a:t>охопила</a:t>
            </a:r>
            <a:r>
              <a:rPr lang="ru-RU" sz="1400" dirty="0" smtClean="0">
                <a:solidFill>
                  <a:srgbClr val="0070C0"/>
                </a:solidFill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</a:rPr>
              <a:t>сьогодні</a:t>
            </a:r>
            <a:r>
              <a:rPr lang="ru-RU" sz="1400" dirty="0" smtClean="0">
                <a:solidFill>
                  <a:srgbClr val="0070C0"/>
                </a:solidFill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</a:rPr>
              <a:t>всі</a:t>
            </a:r>
            <a:r>
              <a:rPr lang="ru-RU" sz="1400" dirty="0" smtClean="0">
                <a:solidFill>
                  <a:srgbClr val="0070C0"/>
                </a:solidFill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</a:rPr>
              <a:t>континенти</a:t>
            </a:r>
            <a:r>
              <a:rPr lang="ru-RU" sz="1400" dirty="0" smtClean="0">
                <a:solidFill>
                  <a:srgbClr val="0070C0"/>
                </a:solidFill>
              </a:rPr>
              <a:t>. Над </a:t>
            </a:r>
            <a:r>
              <a:rPr lang="ru-RU" sz="1400" dirty="0" err="1" smtClean="0">
                <a:solidFill>
                  <a:srgbClr val="0070C0"/>
                </a:solidFill>
              </a:rPr>
              <a:t>багатьма</a:t>
            </a:r>
            <a:r>
              <a:rPr lang="ru-RU" sz="1400" dirty="0" smtClean="0">
                <a:solidFill>
                  <a:srgbClr val="0070C0"/>
                </a:solidFill>
              </a:rPr>
              <a:t> районами </a:t>
            </a:r>
            <a:r>
              <a:rPr lang="ru-RU" sz="1400" dirty="0" err="1" smtClean="0">
                <a:solidFill>
                  <a:srgbClr val="0070C0"/>
                </a:solidFill>
              </a:rPr>
              <a:t>планети</a:t>
            </a:r>
            <a:r>
              <a:rPr lang="ru-RU" sz="1400" dirty="0" smtClean="0">
                <a:solidFill>
                  <a:srgbClr val="0070C0"/>
                </a:solidFill>
              </a:rPr>
              <a:t> нависла </a:t>
            </a:r>
            <a:r>
              <a:rPr lang="ru-RU" sz="1400" dirty="0" err="1" smtClean="0">
                <a:solidFill>
                  <a:srgbClr val="0070C0"/>
                </a:solidFill>
              </a:rPr>
              <a:t>загроза</a:t>
            </a:r>
            <a:r>
              <a:rPr lang="ru-RU" sz="1400" dirty="0" smtClean="0">
                <a:solidFill>
                  <a:srgbClr val="0070C0"/>
                </a:solidFill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</a:rPr>
              <a:t>руйнування</a:t>
            </a:r>
            <a:r>
              <a:rPr lang="ru-RU" sz="1400" dirty="0" smtClean="0">
                <a:solidFill>
                  <a:srgbClr val="0070C0"/>
                </a:solidFill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</a:rPr>
              <a:t>природних</a:t>
            </a:r>
            <a:r>
              <a:rPr lang="ru-RU" sz="1400" dirty="0" smtClean="0">
                <a:solidFill>
                  <a:srgbClr val="0070C0"/>
                </a:solidFill>
              </a:rPr>
              <a:t> умов, </a:t>
            </a:r>
            <a:r>
              <a:rPr lang="ru-RU" sz="1400" dirty="0" err="1" smtClean="0">
                <a:solidFill>
                  <a:srgbClr val="0070C0"/>
                </a:solidFill>
              </a:rPr>
              <a:t>викликана</a:t>
            </a:r>
            <a:r>
              <a:rPr lang="ru-RU" sz="1400" dirty="0" smtClean="0">
                <a:solidFill>
                  <a:srgbClr val="0070C0"/>
                </a:solidFill>
              </a:rPr>
              <a:t> нещадною </a:t>
            </a:r>
            <a:r>
              <a:rPr lang="ru-RU" sz="1400" dirty="0" err="1" smtClean="0">
                <a:solidFill>
                  <a:srgbClr val="0070C0"/>
                </a:solidFill>
              </a:rPr>
              <a:t>експлуатацією</a:t>
            </a:r>
            <a:r>
              <a:rPr lang="ru-RU" sz="1400" dirty="0" smtClean="0">
                <a:solidFill>
                  <a:srgbClr val="0070C0"/>
                </a:solidFill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</a:rPr>
              <a:t>природних</a:t>
            </a:r>
            <a:r>
              <a:rPr lang="ru-RU" sz="1400" dirty="0" smtClean="0">
                <a:solidFill>
                  <a:srgbClr val="0070C0"/>
                </a:solidFill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</a:rPr>
              <a:t>ресурсів</a:t>
            </a:r>
            <a:r>
              <a:rPr lang="ru-RU" sz="1400" dirty="0" smtClean="0">
                <a:solidFill>
                  <a:srgbClr val="0070C0"/>
                </a:solidFill>
              </a:rPr>
              <a:t>, </a:t>
            </a:r>
            <a:r>
              <a:rPr lang="ru-RU" sz="1400" dirty="0" err="1" smtClean="0">
                <a:solidFill>
                  <a:srgbClr val="0070C0"/>
                </a:solidFill>
              </a:rPr>
              <a:t>варварським</a:t>
            </a:r>
            <a:r>
              <a:rPr lang="ru-RU" sz="1400" dirty="0" smtClean="0">
                <a:solidFill>
                  <a:srgbClr val="0070C0"/>
                </a:solidFill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</a:rPr>
              <a:t>і</a:t>
            </a:r>
            <a:r>
              <a:rPr lang="ru-RU" sz="1400" dirty="0" smtClean="0">
                <a:solidFill>
                  <a:srgbClr val="0070C0"/>
                </a:solidFill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</a:rPr>
              <a:t>безконтрольним</a:t>
            </a:r>
            <a:r>
              <a:rPr lang="ru-RU" sz="1400" dirty="0" smtClean="0">
                <a:solidFill>
                  <a:srgbClr val="0070C0"/>
                </a:solidFill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</a:rPr>
              <a:t>забрудненням</a:t>
            </a:r>
            <a:r>
              <a:rPr lang="ru-RU" sz="1400" dirty="0" smtClean="0">
                <a:solidFill>
                  <a:srgbClr val="0070C0"/>
                </a:solidFill>
              </a:rPr>
              <a:t> </a:t>
            </a:r>
            <a:r>
              <a:rPr lang="ru-RU" sz="1400" dirty="0" err="1" smtClean="0">
                <a:solidFill>
                  <a:srgbClr val="0070C0"/>
                </a:solidFill>
              </a:rPr>
              <a:t>середовища</a:t>
            </a:r>
            <a:r>
              <a:rPr lang="ru-RU" sz="1400" dirty="0" smtClean="0"/>
              <a:t>. </a:t>
            </a:r>
            <a:endParaRPr lang="ru-RU" sz="1400" dirty="0"/>
          </a:p>
        </p:txBody>
      </p:sp>
    </p:spTree>
  </p:cSld>
  <p:clrMapOvr>
    <a:masterClrMapping/>
  </p:clrMapOvr>
  <p:transition spd="slow">
    <p:spli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технології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екологічно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безпечні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628800"/>
            <a:ext cx="51125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Bookman Old Style" pitchFamily="18" charset="0"/>
              </a:rPr>
              <a:t>Багато країн світу намагаються позбутися ВЯП, що представляє безумовну екологічну небезпеку і є потенційним об'єктом для терористичних атак. Але жодна країна в світі не має достатніх потужностей для переробки накопиченого в ній обсягу ВЯП. А багато країн не мають навіть простору для його тимчасового безпечного зберігання (наприклад, Бельгія, Болгарія, Тайвань, Швейцарія).</a:t>
            </a:r>
            <a:endParaRPr lang="ru-RU" dirty="0">
              <a:latin typeface="Bookman Old Style" pitchFamily="18" charset="0"/>
            </a:endParaRPr>
          </a:p>
        </p:txBody>
      </p:sp>
      <p:pic>
        <p:nvPicPr>
          <p:cNvPr id="4" name="Рисунок 3" descr="OWFSjvTTX7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4293096"/>
            <a:ext cx="3131841" cy="23488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Рисунок 5" descr="1282813489_128280810571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2132856"/>
            <a:ext cx="3312368" cy="316756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>
    <p:spli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Radiation-sig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7544" y="0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Аномалії</a:t>
            </a: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36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живих</a:t>
            </a: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організмах</a:t>
            </a: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196752"/>
            <a:ext cx="5472608" cy="563231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Могутність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і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безсилля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людини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продемонстрував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Чорнобиль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. І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застеріг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: не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захоплюйся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своєю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могутністю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людино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,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не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жартун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нею. </a:t>
            </a:r>
            <a:b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</a:b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/>
            </a:r>
            <a:b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</a:b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Нагромадження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в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природі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шкідливих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радіоактивних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речовин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згубно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впливає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на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біосферу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. У зонах,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забруднених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після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аварії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на ЧАЕС, уже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сьогодні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спостерігаються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масові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аномалії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в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живих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організмах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. (</a:t>
            </a:r>
            <a:r>
              <a:rPr lang="ru-RU" sz="1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Учні</a:t>
            </a:r>
            <a:r>
              <a:rPr lang="ru-RU" sz="1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роблять</a:t>
            </a:r>
            <a:r>
              <a:rPr lang="ru-RU" sz="1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повідомлення</a:t>
            </a:r>
            <a:r>
              <a:rPr lang="ru-RU" sz="1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.)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/>
            </a:r>
            <a:b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</a:b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/>
            </a:r>
            <a:b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</a:br>
            <a:r>
              <a:rPr lang="ru-RU" sz="1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 І.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Чорнобильська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катастрофа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викликала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пригнічення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імунної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системи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в людей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і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тварин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, у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результаті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чого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ускладнився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перебіг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таких хвороб, як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грип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,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запалення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легенів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,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зросла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смертність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від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"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звичайних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" хвороб.</a:t>
            </a:r>
            <a:b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</a:br>
            <a:r>
              <a:rPr lang="ru-RU" sz="1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2.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Спостерігаються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аномалії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у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рослин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: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гігантизм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листків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дерев,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спотворення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деяких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рослин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до такого стану,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що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важко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визначити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їх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вид.</a:t>
            </a:r>
            <a:b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</a:br>
            <a:r>
              <a:rPr lang="ru-RU" sz="1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3.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збільшилася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частота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появи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деяких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нежиттєздатних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мутантів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у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тварин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, поросят без очей,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лошат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вісьмома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кінцівками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тощо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.</a:t>
            </a:r>
            <a:b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</a:br>
            <a:r>
              <a:rPr lang="ru-RU" sz="1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4. 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За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даними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гематологів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, у роки максимуму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і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мінімуму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сонячної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активності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середній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рівень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лейкоцитів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у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крові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неоднаковий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. При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цьому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найбільші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перепади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спостерігаються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в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північних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широтах, де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зміни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сонячної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активності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сильніші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.</a:t>
            </a:r>
            <a:b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</a:b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/>
            </a:r>
            <a:b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</a:b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Це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зрозуміло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,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адже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магнітне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поле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Землі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відносить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основну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масу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заряджених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частинок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(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під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дією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сили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Лоренца Р =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qv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В) до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полюсів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.</a:t>
            </a:r>
            <a:b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</a:b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/>
            </a:r>
            <a:b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</a:b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Зростання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сонячної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активності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призводить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до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зменшення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в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крові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лейкоцитів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і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збільшення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кількості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лімфоцитів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.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Також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різко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збільшується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кількість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випадків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серцево-судинних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захворювань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, у тому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числі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інфарктів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міокарду</a:t>
            </a:r>
            <a:r>
              <a:rPr lang="ru-RU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.</a:t>
            </a:r>
            <a:endParaRPr lang="ru-RU" sz="1200" dirty="0">
              <a:solidFill>
                <a:schemeClr val="tx1">
                  <a:lumMod val="95000"/>
                  <a:lumOff val="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 spd="slow">
    <p:split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256</TotalTime>
  <Words>397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Радіоактивність добро чи зло?</vt:lpstr>
      <vt:lpstr>Радіоактивність, як метод виживання</vt:lpstr>
      <vt:lpstr>Слайд 3</vt:lpstr>
      <vt:lpstr>    </vt:lpstr>
      <vt:lpstr>Використання джерел іонізуючого випромінювання.</vt:lpstr>
      <vt:lpstr>Радіація та здоров’я людини.</vt:lpstr>
      <vt:lpstr>Екологічні лиха, що пов’язані з радіацією</vt:lpstr>
      <vt:lpstr>Нові технології - екологічно безпечні.</vt:lpstr>
      <vt:lpstr>Слайд 9</vt:lpstr>
      <vt:lpstr>Радіація добре чи погано?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Радіоактивність добро чи зло?</dc:title>
  <dc:creator>Светлана</dc:creator>
  <cp:lastModifiedBy>Светлана</cp:lastModifiedBy>
  <cp:revision>26</cp:revision>
  <dcterms:created xsi:type="dcterms:W3CDTF">2014-04-14T17:08:05Z</dcterms:created>
  <dcterms:modified xsi:type="dcterms:W3CDTF">2014-04-14T21:24:30Z</dcterms:modified>
</cp:coreProperties>
</file>